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67454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68352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117683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82082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94960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13164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48F3394-B3D8-412D-BE3C-FE096CA032B1}"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70543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48F3394-B3D8-412D-BE3C-FE096CA032B1}"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80687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8F3394-B3D8-412D-BE3C-FE096CA032B1}"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8093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90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5343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CADF3B-018B-4FD2-80CF-200CF7777E52}" type="slidenum">
              <a:rPr lang="ar-IQ" smtClean="0"/>
              <a:t>‹#›</a:t>
            </a:fld>
            <a:endParaRPr lang="ar-IQ"/>
          </a:p>
        </p:txBody>
      </p:sp>
    </p:spTree>
    <p:extLst>
      <p:ext uri="{BB962C8B-B14F-4D97-AF65-F5344CB8AC3E}">
        <p14:creationId xmlns:p14="http://schemas.microsoft.com/office/powerpoint/2010/main" val="120785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 5 / مبادئ </a:t>
            </a:r>
            <a:r>
              <a:rPr lang="ar-IQ" dirty="0" smtClean="0"/>
              <a:t>الإدارة العامة </a:t>
            </a:r>
            <a:endParaRPr lang="ar-IQ" dirty="0"/>
          </a:p>
        </p:txBody>
      </p:sp>
      <p:sp>
        <p:nvSpPr>
          <p:cNvPr id="3" name="عنوان فرعي 2"/>
          <p:cNvSpPr>
            <a:spLocks noGrp="1"/>
          </p:cNvSpPr>
          <p:nvPr>
            <p:ph type="subTitle" idx="1"/>
          </p:nvPr>
        </p:nvSpPr>
        <p:spPr/>
        <p:txBody>
          <a:bodyPr/>
          <a:lstStyle/>
          <a:p>
            <a:r>
              <a:rPr lang="ar-IQ" dirty="0"/>
              <a:t>إعداد: أ.م. محمود حسن جمعة</a:t>
            </a:r>
          </a:p>
          <a:p>
            <a:r>
              <a:rPr lang="ar-IQ" dirty="0"/>
              <a:t>كلية الإدارة والاقتصاد- جامعة ديالى</a:t>
            </a:r>
          </a:p>
          <a:p>
            <a:endParaRPr lang="ar-IQ" dirty="0"/>
          </a:p>
        </p:txBody>
      </p:sp>
    </p:spTree>
    <p:extLst>
      <p:ext uri="{BB962C8B-B14F-4D97-AF65-F5344CB8AC3E}">
        <p14:creationId xmlns:p14="http://schemas.microsoft.com/office/powerpoint/2010/main" val="1046251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smtClean="0"/>
              <a:t>3.	دعم الإدارة العليا ومشاركتها يعد شرطاً لنجاحها . إن مجرد الالتزام الشفوي أو الفكري ليس كافياً . بل أن يكون هذا الدعم واضحاً لجميع المستويات في المنظمة .</a:t>
            </a:r>
          </a:p>
          <a:p>
            <a:pPr algn="just"/>
            <a:r>
              <a:rPr lang="ar-IQ" dirty="0" smtClean="0"/>
              <a:t>4.	كما يجب أن تتوافر المعلومات التي يحتاجها المدير لقياس الإنجاز ، وان تذهب إليه مباشرة وليس إلى رؤسائه ، كما يجب أن تخدم كأداة رقابة ذاتية وليس كأداة رقابة فوقية فذلك يجعل المدير يشعر بالاستقلال والحرية .</a:t>
            </a:r>
          </a:p>
          <a:p>
            <a:pPr algn="just"/>
            <a:r>
              <a:rPr lang="ar-IQ" dirty="0" smtClean="0"/>
              <a:t>5.	عملية المشاركة في وضع الأهداف وعلى جميع المستويات أمر جوهري أيضاً لنجاح أسلوب الإدارة بالأهداف .</a:t>
            </a:r>
          </a:p>
          <a:p>
            <a:pPr algn="just"/>
            <a:endParaRPr lang="ar-IQ" dirty="0"/>
          </a:p>
        </p:txBody>
      </p:sp>
    </p:spTree>
    <p:extLst>
      <p:ext uri="{BB962C8B-B14F-4D97-AF65-F5344CB8AC3E}">
        <p14:creationId xmlns:p14="http://schemas.microsoft.com/office/powerpoint/2010/main" val="213764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6.	التنسيق بين أهداف المدير والسلطات المفوضة إليه ، إذ أن عملية تحديد أهداف له وليس لديه السلطة اللازمة لتحقيقها تحمل في طياتها بذور الفشل وستؤدي حتماً إلى منازعات مع المديرين الآخرين إذا ما حاول تحقيقها .</a:t>
            </a:r>
          </a:p>
          <a:p>
            <a:pPr algn="just"/>
            <a:r>
              <a:rPr lang="ar-IQ" dirty="0" smtClean="0"/>
              <a:t>7.	التدريب ، ولأن الإدارة بالأهداف تمثل ابتعادا عن الأساليب التقليدية في الإدارة ، فإن التدريب والتوجيه هما لازمان طوال برنامج الإدارة بالأهداف .</a:t>
            </a:r>
          </a:p>
          <a:p>
            <a:pPr algn="just"/>
            <a:r>
              <a:rPr lang="ar-IQ" dirty="0" smtClean="0"/>
              <a:t>8.	مجال للمرونة وذلك للتكيف حسب الظروف المتغيرة .</a:t>
            </a:r>
          </a:p>
          <a:p>
            <a:pPr algn="just"/>
            <a:endParaRPr lang="ar-IQ" dirty="0"/>
          </a:p>
        </p:txBody>
      </p:sp>
    </p:spTree>
    <p:extLst>
      <p:ext uri="{BB962C8B-B14F-4D97-AF65-F5344CB8AC3E}">
        <p14:creationId xmlns:p14="http://schemas.microsoft.com/office/powerpoint/2010/main" val="233640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9.	الهدف والخطة العملية اللازمة لتحقيقه إذ أنها جوهر الإدارة بالأهداف والنجاح هنا يعتمد على كيفية تحديد كل منهما وتوصيلها للآخرين وقبولهم لها . إن رؤية المدير حول كيفية التعامل مع مرؤوسيه تؤثر بشكل كبير على قدرته في استخدام الإدارة بالأهداف ، فإذا كان المدير يرى بأن الناس بحاجة إلى من يقودهم ويملي عليهم كيفية أداء واجباتهم فان احتمال أن مفهوم الإدارة بالأهداف لن ينجح كبيراً .</a:t>
            </a:r>
          </a:p>
          <a:p>
            <a:pPr algn="just"/>
            <a:r>
              <a:rPr lang="ar-IQ" dirty="0" smtClean="0"/>
              <a:t>10.	يجب أن يكون المدير راغباً في التعلم ، وان يستوعب المفهوم الحقيقي للإدارة بالأهداف وحقيقة مشتملاتها السلوكية ، وبينما يكون راغباً في فهم الإدارة بالأهداف ، فان عليه أن يطور نفسه ليكون مستمعاً جيداً ، ويحسن الاتصال بالآخرين كعضو في فريق . إن تطبيق مفهوم الإدارة بنجاح يستلزم من المدير أن يضع الثقة في الآخـرين وقابلاً لمشاركتهم المسؤولية . </a:t>
            </a:r>
          </a:p>
          <a:p>
            <a:pPr algn="just"/>
            <a:endParaRPr lang="ar-IQ" dirty="0"/>
          </a:p>
        </p:txBody>
      </p:sp>
    </p:spTree>
    <p:extLst>
      <p:ext uri="{BB962C8B-B14F-4D97-AF65-F5344CB8AC3E}">
        <p14:creationId xmlns:p14="http://schemas.microsoft.com/office/powerpoint/2010/main" val="324233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النظرية </a:t>
            </a:r>
            <a:r>
              <a:rPr lang="ar-IQ" dirty="0" err="1" smtClean="0"/>
              <a:t>الموقفية</a:t>
            </a:r>
            <a:r>
              <a:rPr lang="ar-IQ" dirty="0" smtClean="0"/>
              <a:t>  </a:t>
            </a:r>
            <a:r>
              <a:rPr lang="en-US" dirty="0" smtClean="0"/>
              <a:t>Contingency Theory</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ظهرت النظرية </a:t>
            </a:r>
            <a:r>
              <a:rPr lang="ar-IQ" dirty="0" err="1" smtClean="0"/>
              <a:t>الموقفية</a:t>
            </a:r>
            <a:r>
              <a:rPr lang="ar-IQ" dirty="0" smtClean="0"/>
              <a:t> منذ بداية السبعينات ، بعد أن تعددت الدراسات والأبحاث في هذا المجال . وقد أكدت هذه الدراسات أهمية المتغيرات البيئية والتكنولوجيا والقيم الاجتماعية وأثرها على طبيعة التنظيم الإداري وأسلوب العمل المتبع في المنظمة ودعت لوجوب تطبيق المبادئ والمفاهيم الإدارية بشكل يتلاءم مع الظروف التي تمر بها المنظمة . وهذا يعني أنه ليس هنالك منهج إداري يصلح لأنواع المنظمات كافة ، أو حتى لنفس المنظمة في مراحل تطورها المختلفة  وإنما يجب أن تختار المنهج والأسلوب الذي يتلاءم مع طبيعة المرحلة أو الحالة التي تمر بها المنظمة .</a:t>
            </a:r>
            <a:endParaRPr lang="ar-IQ" dirty="0"/>
          </a:p>
        </p:txBody>
      </p:sp>
    </p:spTree>
    <p:extLst>
      <p:ext uri="{BB962C8B-B14F-4D97-AF65-F5344CB8AC3E}">
        <p14:creationId xmlns:p14="http://schemas.microsoft.com/office/powerpoint/2010/main" val="12448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ومن رواد هذه النظرية </a:t>
            </a:r>
            <a:r>
              <a:rPr lang="en-US" dirty="0" smtClean="0"/>
              <a:t>Joan Woodward </a:t>
            </a:r>
            <a:r>
              <a:rPr lang="ar-IQ" dirty="0" smtClean="0"/>
              <a:t>الذي استطاع بأفكاره أن يلهم الباحثين إلى تفنيد هذا الاتجاه ، وبدأت بالفعل مدرسة جديدة ونظرية حديثة في الإدارة .</a:t>
            </a:r>
          </a:p>
          <a:p>
            <a:pPr algn="just"/>
            <a:r>
              <a:rPr lang="ar-IQ" dirty="0" smtClean="0"/>
              <a:t>   إن هذه النظرية تهمل فكرة وجود طريقة واحدة مثلى لتأدية العمل الإداري في التخطيط والتنظيم والرقابة . وتؤكد أن ما يمكن عَده أفضل طريقة للعمل في أحد المنظمات قد لا يكون ناجحاً في المنظمات الأخرى . أي أن يتم ممارسة العملية الإدارية اعتماداً على حالة وظروف المنظمة .</a:t>
            </a:r>
          </a:p>
          <a:p>
            <a:pPr algn="just"/>
            <a:endParaRPr lang="ar-IQ" dirty="0"/>
          </a:p>
        </p:txBody>
      </p:sp>
    </p:spTree>
    <p:extLst>
      <p:ext uri="{BB962C8B-B14F-4D97-AF65-F5344CB8AC3E}">
        <p14:creationId xmlns:p14="http://schemas.microsoft.com/office/powerpoint/2010/main" val="840764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وفي الواقع إن معظم المديرين الذين يمارسون ويطبقون هذه النظرية يأخذون في الحسبان الحالة المعينة عند تأديتهم لواجباتهم الإدارية . ولكن من المحتمل أن يهملوا بعض العوامل </a:t>
            </a:r>
            <a:r>
              <a:rPr lang="ar-IQ" dirty="0" err="1" smtClean="0"/>
              <a:t>الموقفية</a:t>
            </a:r>
            <a:r>
              <a:rPr lang="ar-IQ" dirty="0" smtClean="0"/>
              <a:t> . فكلما اكتسبوا مزيداً من المعرفة بخصوص هذه العوامل المهملة  والتي يجب أخذها بعين النظر نسبةً إلى موقف معين ، فإن كفاءة الإدارة ستزداد ويكون المدير أكثر قدرة على القيام بعمله الإداري وبدرجة أكبر من التأكد مما هو متاح حالياً أو مع زيادة المعرفة الخاصة بالظروف النفسية والاجتماعية والفنية للمواقف المختلفة فإن النظرية </a:t>
            </a:r>
            <a:r>
              <a:rPr lang="ar-IQ" dirty="0" err="1" smtClean="0"/>
              <a:t>الموقفية</a:t>
            </a:r>
            <a:r>
              <a:rPr lang="ar-IQ" dirty="0" smtClean="0"/>
              <a:t> ستقدم الكثير للإدارة سواءً من الناحية العملية أم النظرية .</a:t>
            </a:r>
            <a:endParaRPr lang="ar-IQ" dirty="0"/>
          </a:p>
        </p:txBody>
      </p:sp>
    </p:spTree>
    <p:extLst>
      <p:ext uri="{BB962C8B-B14F-4D97-AF65-F5344CB8AC3E}">
        <p14:creationId xmlns:p14="http://schemas.microsoft.com/office/powerpoint/2010/main" val="94175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smtClean="0"/>
              <a:t> إن العرض السابق يؤكد لنا أن هذه النظرية تقوم على الأسس الآتية :</a:t>
            </a:r>
          </a:p>
          <a:p>
            <a:pPr algn="just"/>
            <a:r>
              <a:rPr lang="ar-IQ" dirty="0" smtClean="0"/>
              <a:t>1.	ليس هناك طريقة واحدة يمكن اتباعها في الإدارة .</a:t>
            </a:r>
          </a:p>
          <a:p>
            <a:pPr algn="just"/>
            <a:r>
              <a:rPr lang="ar-IQ" dirty="0" smtClean="0"/>
              <a:t>2.	إن الممارسات الإدارية يجب أن تتماشى مع المهام المختلفة التي يقوم بها الأفراد مع البيئة الخارجية ، ومع حاجات الأفراد في المنظمة .</a:t>
            </a:r>
          </a:p>
          <a:p>
            <a:pPr algn="just"/>
            <a:r>
              <a:rPr lang="ar-IQ" dirty="0" smtClean="0"/>
              <a:t>3.	إنها تمثل تحدياً لقدرة المديرين التحليلية والقدرة على رؤية الذات والبيئة بأنواع مختلفة من الظروف والمواقف وهذا هو الطريق لتطوير وتنمية الشخصيات .</a:t>
            </a:r>
          </a:p>
          <a:p>
            <a:pPr algn="just"/>
            <a:r>
              <a:rPr lang="ar-IQ" dirty="0" smtClean="0"/>
              <a:t>4.	إن التنظيم نظام مفتوح يتكون من نظم فرعية مختلفة يتفاعل بعضها مع بعض ، وترتبط مع البيئة الخارجية بعلاقات متشابكة .</a:t>
            </a:r>
            <a:endParaRPr lang="ar-IQ" dirty="0"/>
          </a:p>
        </p:txBody>
      </p:sp>
    </p:spTree>
    <p:extLst>
      <p:ext uri="{BB962C8B-B14F-4D97-AF65-F5344CB8AC3E}">
        <p14:creationId xmlns:p14="http://schemas.microsoft.com/office/powerpoint/2010/main" val="310954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نظرية الإدارة اليابانية  </a:t>
            </a:r>
            <a:r>
              <a:rPr lang="en-US" dirty="0" smtClean="0"/>
              <a:t>Theory Japanese Management</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الإدارة اليابانية هي إحدى النظريات الإدارية الحديثة والتي حققت نجاحاً لافتاً للنظر ، ابتكرها العالم الياباني </a:t>
            </a:r>
            <a:r>
              <a:rPr lang="en-US" dirty="0" smtClean="0"/>
              <a:t>William </a:t>
            </a:r>
            <a:r>
              <a:rPr lang="en-US" dirty="0" err="1" smtClean="0"/>
              <a:t>Ouchi</a:t>
            </a:r>
            <a:r>
              <a:rPr lang="en-US" dirty="0" smtClean="0"/>
              <a:t>، </a:t>
            </a:r>
            <a:r>
              <a:rPr lang="ar-IQ" dirty="0" smtClean="0"/>
              <a:t>والتي قدمها في كتاب "نظرية </a:t>
            </a:r>
            <a:r>
              <a:rPr lang="en-US" dirty="0" smtClean="0"/>
              <a:t>Z" </a:t>
            </a:r>
            <a:r>
              <a:rPr lang="ar-IQ" dirty="0" smtClean="0"/>
              <a:t>وكنتيجة لذلك حققت الشركات اليابانية إنتاجية أكبر من الشركات الأمريكية .</a:t>
            </a:r>
          </a:p>
          <a:p>
            <a:pPr algn="just"/>
            <a:r>
              <a:rPr lang="ar-IQ" dirty="0" smtClean="0"/>
              <a:t>   استحدثت فكرة الإدارة اليابانية من البيئة الاجتماعية الخاصة بالمجتمع الياباني والأسرة اليابانية على وجه التحديد التي تقوم على مبدأ الاحترام لرب الأسرة وإطاعة أوامره ، في حين يكون مسؤولاً عنهم ومشاركاً إياهم في اتخاذ القرار ، وانعكس ذلك على العمل الإداري داخل المنظمات على فرض أن المديرين والأفراد بمثابة الأسرة الواحدة وكان لذلك الأثر البالغ على إنتاجية الأفراد وإخلاصهم لمؤسستهم بلا مثيل . </a:t>
            </a:r>
          </a:p>
          <a:p>
            <a:pPr algn="just"/>
            <a:endParaRPr lang="ar-IQ" dirty="0"/>
          </a:p>
        </p:txBody>
      </p:sp>
    </p:spTree>
    <p:extLst>
      <p:ext uri="{BB962C8B-B14F-4D97-AF65-F5344CB8AC3E}">
        <p14:creationId xmlns:p14="http://schemas.microsoft.com/office/powerpoint/2010/main" val="2331855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 بدأ الاهتمام بالإدارة اليابانية منذ بداية الثمانينات نتيجة النجاحات الهائلة التي حققتها مؤسسات الأعمال اليابانية منذ نهاية الحرب العالمية الثانية حتى الآن من حيث جودة المنتجات وحجمها وإنتاجية الأفراد . أما عناصر الإدارة اليابانية فتتمثل بالآتي :</a:t>
            </a:r>
          </a:p>
          <a:p>
            <a:pPr algn="just"/>
            <a:r>
              <a:rPr lang="ar-IQ" dirty="0" smtClean="0"/>
              <a:t>1.	ضمان الوظيفة للموظف مدى الحياة ، أي الاستقرار والأمن الوظيفي ، إذ لا تلجأ المؤسسات اليابانية إلى الاستغناء عن الأفراد حتى في أصعب الظروف الاقتصادية ، الأمر الذي كان له أكبر الأثر على إبداعه وإنتاجيته .</a:t>
            </a:r>
          </a:p>
          <a:p>
            <a:pPr algn="just"/>
            <a:r>
              <a:rPr lang="ar-IQ" dirty="0" smtClean="0"/>
              <a:t>2.	العمل كفريق ، والشعور الجماعي بالمسؤولية عن العمل الذي يقوم به الفرد ، ففي كثير من الأحيان يقاس الإنتاج بالجهد الجماعي وتكون المكافأة جماعية لا فردية .</a:t>
            </a:r>
            <a:endParaRPr lang="ar-IQ" dirty="0"/>
          </a:p>
        </p:txBody>
      </p:sp>
    </p:spTree>
    <p:extLst>
      <p:ext uri="{BB962C8B-B14F-4D97-AF65-F5344CB8AC3E}">
        <p14:creationId xmlns:p14="http://schemas.microsoft.com/office/powerpoint/2010/main" val="1143707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3.	أسلوب المشاركة في اتخاذ القرار ، مما يخلق انسجاماً وتوافقاً بين أهداف العاملين وأهداف المؤسسة ، ويوفر نوعاً من الرقابة الذاتية ، ويتمثل أسلوب المشاركة في ما يسمى بحلقات الجودة </a:t>
            </a:r>
            <a:r>
              <a:rPr lang="en-US" dirty="0" smtClean="0"/>
              <a:t>Quality Circles </a:t>
            </a:r>
            <a:r>
              <a:rPr lang="ar-IQ" dirty="0" smtClean="0"/>
              <a:t>وهي مجموعة عمل صغيرة تتشكل على مستوى المؤسسة بهدف تأمين الجميع ومشاركتهم في جهود تحسين ما تنتجه المؤسسة ، وتحليل المشكلات الفنية والإدارية واقتراح حلول لها .</a:t>
            </a:r>
          </a:p>
          <a:p>
            <a:pPr algn="just"/>
            <a:r>
              <a:rPr lang="ar-IQ" dirty="0" smtClean="0"/>
              <a:t>4.	الاهتمام الشامل بالأفراد ، من حيث تكافؤ الفرص والعدالة والمساواة والتعامل مع القوى البشرية دون تمييز ، وتوفير مقومات الحياة والاستقرار لهم من حيث السكن والرفاهية ومتطلبات العيش الكريم ، مما يخلق أجواءً من التعاون والاحترام المتبادل بينهم ، ونوعاً من التفاعل الطبيعي بين العمل والحياة الاجتماعية . </a:t>
            </a:r>
          </a:p>
          <a:p>
            <a:pPr algn="just"/>
            <a:r>
              <a:rPr lang="ar-IQ" dirty="0" smtClean="0"/>
              <a:t>5.	عدم التسرع بالتقييم والترقية ، والتركيز على تطوير المهارات المهنية للأفراد ، إذ يتم نقل الموظف من موقعه إلى آخر على المستوى الإداري الواحد نفسه ليعطي العمل صفة الشمولية والتكامل . </a:t>
            </a:r>
          </a:p>
          <a:p>
            <a:pPr algn="just"/>
            <a:endParaRPr lang="ar-IQ" dirty="0"/>
          </a:p>
        </p:txBody>
      </p:sp>
    </p:spTree>
    <p:extLst>
      <p:ext uri="{BB962C8B-B14F-4D97-AF65-F5344CB8AC3E}">
        <p14:creationId xmlns:p14="http://schemas.microsoft.com/office/powerpoint/2010/main" val="385346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IQ" dirty="0"/>
          </a:p>
        </p:txBody>
      </p:sp>
      <p:sp>
        <p:nvSpPr>
          <p:cNvPr id="3" name="عنصر نائب للمحتوى 2"/>
          <p:cNvSpPr>
            <a:spLocks noGrp="1"/>
          </p:cNvSpPr>
          <p:nvPr>
            <p:ph idx="1"/>
          </p:nvPr>
        </p:nvSpPr>
        <p:spPr/>
        <p:txBody>
          <a:bodyPr>
            <a:normAutofit/>
          </a:bodyPr>
          <a:lstStyle/>
          <a:p>
            <a:pPr algn="ctr"/>
            <a:r>
              <a:rPr lang="ar-IQ" sz="6000" dirty="0" smtClean="0"/>
              <a:t>الاتجاهات الحديثة في الإدارة</a:t>
            </a:r>
            <a:endParaRPr lang="ar-IQ" sz="6000" dirty="0"/>
          </a:p>
        </p:txBody>
      </p:sp>
    </p:spTree>
    <p:extLst>
      <p:ext uri="{BB962C8B-B14F-4D97-AF65-F5344CB8AC3E}">
        <p14:creationId xmlns:p14="http://schemas.microsoft.com/office/powerpoint/2010/main" val="382452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النظام  </a:t>
            </a:r>
            <a:r>
              <a:rPr lang="en-US" dirty="0" smtClean="0"/>
              <a:t>System Theory</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أول من نظر للمنظمة كنظام هو </a:t>
            </a:r>
            <a:r>
              <a:rPr lang="ar-IQ" dirty="0" err="1" smtClean="0"/>
              <a:t>جستر</a:t>
            </a:r>
            <a:r>
              <a:rPr lang="ar-IQ" dirty="0" smtClean="0"/>
              <a:t> برنارد الذي وصف المنظمة بأنها نظاماً اجتماعياً يتكون من أجزاء مترابطة ومتناسقة . مفهوم النظام أُخذ من العلوم التطبيقية ، فالنظام هو الكل المنظم الذي يتكون من أجزاء ذات علاقات تفاعلية متبادلة ، تشكل في مجموعها ونتيجة تفاعلها تركيباً كلياً موحداً . ومدرسة النظم ترى المنظمة نظاماً اجتماعياً مفتوحاً مصمماً لتحقيق أهداف معينة . ويشتمل على العناصر الآتية :</a:t>
            </a:r>
          </a:p>
          <a:p>
            <a:pPr algn="just"/>
            <a:r>
              <a:rPr lang="ar-IQ" dirty="0" smtClean="0"/>
              <a:t>1.	المدخلات . </a:t>
            </a:r>
          </a:p>
          <a:p>
            <a:pPr algn="just"/>
            <a:r>
              <a:rPr lang="ar-IQ" dirty="0" smtClean="0"/>
              <a:t>2.	عمليات التحويل . </a:t>
            </a:r>
          </a:p>
          <a:p>
            <a:pPr algn="just"/>
            <a:r>
              <a:rPr lang="ar-IQ" dirty="0" smtClean="0"/>
              <a:t>3.	المخرجات . </a:t>
            </a:r>
          </a:p>
          <a:p>
            <a:pPr algn="just"/>
            <a:r>
              <a:rPr lang="ar-IQ" dirty="0" smtClean="0"/>
              <a:t>4.	التغذية الراجعة . </a:t>
            </a:r>
          </a:p>
          <a:p>
            <a:pPr algn="just"/>
            <a:r>
              <a:rPr lang="ar-IQ" dirty="0" smtClean="0"/>
              <a:t>5.	البيئة الخارجية والداخلية .</a:t>
            </a:r>
          </a:p>
          <a:p>
            <a:pPr algn="just"/>
            <a:endParaRPr lang="ar-IQ" dirty="0"/>
          </a:p>
        </p:txBody>
      </p:sp>
    </p:spTree>
    <p:extLst>
      <p:ext uri="{BB962C8B-B14F-4D97-AF65-F5344CB8AC3E}">
        <p14:creationId xmlns:p14="http://schemas.microsoft.com/office/powerpoint/2010/main" val="215701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a:r>
              <a:rPr lang="ar-IQ" dirty="0" smtClean="0"/>
              <a:t>لقد قدمت نظرية النظام إطاراً فكرياً للإدارات لتحليل وفهم المنظمة وإدارتها بشكل أفضل من خلال :</a:t>
            </a:r>
          </a:p>
          <a:p>
            <a:pPr algn="just"/>
            <a:r>
              <a:rPr lang="ar-IQ" dirty="0" smtClean="0"/>
              <a:t>1.	عد المنظمة نظام اجتماعي يعمل كوحدة واحدة ، ويتكون من أنظمة فرعية مترابطة ، يدفع كل مدير للنظر إلى وحدته ودوره ضمن إطار النظام الكلي ، الأمر الذي يحقق تنسيق أفضل في المنظمة .</a:t>
            </a:r>
          </a:p>
          <a:p>
            <a:pPr algn="just"/>
            <a:r>
              <a:rPr lang="ar-IQ" dirty="0" smtClean="0"/>
              <a:t>2.	التغيرات التي قد تحدث بجزء من المنظمة ستؤثر في بقية الأجزاء ، لذلك يجب مراعاةً لكل جوانب المنظمة .</a:t>
            </a:r>
          </a:p>
          <a:p>
            <a:pPr algn="just"/>
            <a:r>
              <a:rPr lang="ar-IQ" dirty="0" smtClean="0"/>
              <a:t>3.	يتضمن منظور النظم مفهوم </a:t>
            </a:r>
            <a:r>
              <a:rPr lang="ar-IQ" dirty="0" err="1" smtClean="0"/>
              <a:t>التداؤب</a:t>
            </a:r>
            <a:r>
              <a:rPr lang="ar-IQ" dirty="0" smtClean="0"/>
              <a:t> (التعاون)  نتيجة وتأثير التفاعل بين الأجزاء وهي تعمل معاً أكبر بكثير من تأثير الأجزاء منعزلةً ومنفردةً . ( كل منها يؤدي دوره ويساعد الأجزاء الأخرى مما يصب في الأداء الكلي للمنظمة ) لذلك ربطت الأجزاء ببعضها البعض .</a:t>
            </a:r>
          </a:p>
          <a:p>
            <a:pPr algn="just"/>
            <a:r>
              <a:rPr lang="ar-IQ" dirty="0" smtClean="0"/>
              <a:t>4.	تتفاعل المنظمة مع البيئة الخارجية (رصد هذه البيئة وتشخيصها لإدارتها بنجاح) .</a:t>
            </a:r>
          </a:p>
          <a:p>
            <a:pPr algn="just"/>
            <a:r>
              <a:rPr lang="ar-IQ" dirty="0" smtClean="0"/>
              <a:t>5.	تنبه المدير </a:t>
            </a:r>
            <a:r>
              <a:rPr lang="ar-IQ" dirty="0" err="1" smtClean="0"/>
              <a:t>الى</a:t>
            </a:r>
            <a:r>
              <a:rPr lang="ar-IQ" dirty="0" smtClean="0"/>
              <a:t> وجود مدخلات وعمليات تحويلية بديلة لتحقيق أهداف وحداتهم وأهداف منظماتهم . </a:t>
            </a:r>
          </a:p>
          <a:p>
            <a:pPr algn="just"/>
            <a:endParaRPr lang="ar-IQ" dirty="0"/>
          </a:p>
        </p:txBody>
      </p:sp>
    </p:spTree>
    <p:extLst>
      <p:ext uri="{BB962C8B-B14F-4D97-AF65-F5344CB8AC3E}">
        <p14:creationId xmlns:p14="http://schemas.microsoft.com/office/powerpoint/2010/main" val="110648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نظرية الإدارة بالأهداف </a:t>
            </a:r>
            <a:r>
              <a:rPr lang="en-US" dirty="0" smtClean="0"/>
              <a:t>Theory Management By Objectives</a:t>
            </a:r>
            <a:endParaRPr lang="ar-IQ" dirty="0"/>
          </a:p>
        </p:txBody>
      </p:sp>
      <p:sp>
        <p:nvSpPr>
          <p:cNvPr id="3" name="عنصر نائب للمحتوى 2"/>
          <p:cNvSpPr>
            <a:spLocks noGrp="1"/>
          </p:cNvSpPr>
          <p:nvPr>
            <p:ph idx="1"/>
          </p:nvPr>
        </p:nvSpPr>
        <p:spPr/>
        <p:txBody>
          <a:bodyPr/>
          <a:lstStyle/>
          <a:p>
            <a:pPr algn="just"/>
            <a:r>
              <a:rPr lang="ar-IQ" dirty="0" smtClean="0"/>
              <a:t>ظهر مفهوم الإدارة بالأهداف في أواسط الخمسينات على يد العالم الإداري </a:t>
            </a:r>
            <a:r>
              <a:rPr lang="en-US" dirty="0" err="1" smtClean="0"/>
              <a:t>Perer</a:t>
            </a:r>
            <a:r>
              <a:rPr lang="en-US" dirty="0" smtClean="0"/>
              <a:t> Drucker  </a:t>
            </a:r>
            <a:r>
              <a:rPr lang="ar-IQ" dirty="0" smtClean="0"/>
              <a:t>وهو أسلوب في التخطيط والإدارة والتقييم يمكن بواسطته وضع أهداف معينة لمدة زمنية لكل مدير، وعلى أساس النتائج التي ينبغي التوصل إليها ، إذا ما أريد للأهداف العامة للمنظمة أن تتحقق ككل . وفي نهاية هذه المدة المحددة يتم قياس النتائج الفعلية في مقابل الأهداف أو النتائج المتوقعة ، ثم تحديد الانحرافات ومعالجتها وذلك وصولاً للأهداف المتفق عليها . ومن أهم خصائص أسلوب الإدارة بالأهداف ما يأتي :</a:t>
            </a:r>
            <a:endParaRPr lang="ar-IQ" dirty="0"/>
          </a:p>
        </p:txBody>
      </p:sp>
    </p:spTree>
    <p:extLst>
      <p:ext uri="{BB962C8B-B14F-4D97-AF65-F5344CB8AC3E}">
        <p14:creationId xmlns:p14="http://schemas.microsoft.com/office/powerpoint/2010/main" val="230838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1.	وضع أهداف كل منصب أداري هو أساس أسلوب الإدارة بالأهداف والمنصب الذي ليس له أهداف لا لزوم له .</a:t>
            </a:r>
          </a:p>
          <a:p>
            <a:pPr algn="just"/>
            <a:r>
              <a:rPr lang="ar-IQ" dirty="0" smtClean="0"/>
              <a:t>2.	تعتمد الإدارة بالأهداف على أداء شخصية العاملين في الإنجاز أي يقوم الشخص من خلال ما أنجز وليس بما يتمتع به من صفات .</a:t>
            </a:r>
          </a:p>
          <a:p>
            <a:pPr algn="just"/>
            <a:r>
              <a:rPr lang="ar-IQ" dirty="0" smtClean="0"/>
              <a:t>3.	الإدارة بالأهداف تقوم على أساس المشاركة الديمقراطية أي التشاركية في الإدارة وليس إدارة الباب المغلق المحجوبة . </a:t>
            </a:r>
          </a:p>
          <a:p>
            <a:pPr algn="just"/>
            <a:endParaRPr lang="ar-IQ" dirty="0"/>
          </a:p>
        </p:txBody>
      </p:sp>
    </p:spTree>
    <p:extLst>
      <p:ext uri="{BB962C8B-B14F-4D97-AF65-F5344CB8AC3E}">
        <p14:creationId xmlns:p14="http://schemas.microsoft.com/office/powerpoint/2010/main" val="121418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 ويمكن تحديد خطوات تطبيق الإدارة بالأهداف بالآتي :</a:t>
            </a:r>
          </a:p>
          <a:p>
            <a:pPr algn="just"/>
            <a:r>
              <a:rPr lang="ar-IQ" dirty="0" smtClean="0"/>
              <a:t>الخطوة الأولى:- تحديد وصياغة الأهداف العامة للمنشأة بالتعاون مع مجلس الإدارة والمستشارين .</a:t>
            </a:r>
          </a:p>
          <a:p>
            <a:pPr algn="just"/>
            <a:r>
              <a:rPr lang="ar-IQ" dirty="0" smtClean="0"/>
              <a:t>الخطوة الثانية:- توزيع السلطات والمسؤوليات بين الرؤساء في الإدارات العليا بحيث يتعرف كل منهم على الجزء الذي يخصه من الهدف الكلي ويفضل تدوين ذلك حتى لا يحصل تداخل في الاختصاصات .</a:t>
            </a:r>
          </a:p>
          <a:p>
            <a:pPr algn="just"/>
            <a:r>
              <a:rPr lang="ar-IQ" dirty="0" smtClean="0"/>
              <a:t>الخطوة الثالثة:- تكليف خط الإدارة التنفيذي بإعداد الأهداف التي سيعملون على تحقيقها على ضوء أهداف الإدارة العليا التي يتبعون لها .</a:t>
            </a:r>
          </a:p>
          <a:p>
            <a:pPr algn="just"/>
            <a:endParaRPr lang="ar-IQ" dirty="0"/>
          </a:p>
        </p:txBody>
      </p:sp>
    </p:spTree>
    <p:extLst>
      <p:ext uri="{BB962C8B-B14F-4D97-AF65-F5344CB8AC3E}">
        <p14:creationId xmlns:p14="http://schemas.microsoft.com/office/powerpoint/2010/main" val="109431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الخطوة الرابعة:- تحديد أهداف الخط الإداري المباشر على ضوء أهداف الوحدة التنفيذية التي يتبع لها .</a:t>
            </a:r>
          </a:p>
          <a:p>
            <a:pPr algn="just"/>
            <a:r>
              <a:rPr lang="ar-IQ" dirty="0" smtClean="0"/>
              <a:t>الخطوة الخامسة:- تحديد هدف كل موظف مرؤوس وعامل بناءً على أهداف الوحدة التنفيذية وذلك بالتعاون مع وحدته ورئيسه .</a:t>
            </a:r>
          </a:p>
          <a:p>
            <a:pPr algn="just"/>
            <a:r>
              <a:rPr lang="ar-IQ" dirty="0" smtClean="0"/>
              <a:t>الخطوة السادسة:- وضع خطة عمل كل مسؤول في المنشأة متفق عليها مع الرئيس ويلتزم الجميع بالتنفيذ .</a:t>
            </a:r>
          </a:p>
          <a:p>
            <a:pPr algn="just"/>
            <a:r>
              <a:rPr lang="ar-IQ" dirty="0" smtClean="0"/>
              <a:t>الخطوة السابعة:- المراجعة الدورية للإنجاز للأهداف الذي حققه المرؤوسين .</a:t>
            </a:r>
          </a:p>
          <a:p>
            <a:pPr algn="just"/>
            <a:r>
              <a:rPr lang="ar-IQ" dirty="0" smtClean="0"/>
              <a:t>الخطوة الثامنة:- تقويم الإنجاز في نهاية المدة المحددة المتفق عليها وهل أنها فعلاً تحققت الأهداف . </a:t>
            </a:r>
          </a:p>
          <a:p>
            <a:pPr algn="just"/>
            <a:endParaRPr lang="ar-IQ" dirty="0"/>
          </a:p>
        </p:txBody>
      </p:sp>
    </p:spTree>
    <p:extLst>
      <p:ext uri="{BB962C8B-B14F-4D97-AF65-F5344CB8AC3E}">
        <p14:creationId xmlns:p14="http://schemas.microsoft.com/office/powerpoint/2010/main" val="207612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 ولإنجاح أسلوب الإدارة بالأهداف فإنه من الضروري توافر المتطلبات الآتية :</a:t>
            </a:r>
          </a:p>
          <a:p>
            <a:pPr algn="just"/>
            <a:r>
              <a:rPr lang="ar-IQ" dirty="0" smtClean="0"/>
              <a:t>1.	أن تكون الأهداف محددة واقعية وواضحة ، فقبل كل شيء يجب أن تكون الأهداف محددة أولاً ، أي وضعها في عبارة ما الذي يجب إنجازه ومتى؟ كما يجب أن تكون الأهداف واقعية يمكن تحقيقها ثانياً . ومن دون تحديد أهداف واضحة فسوف يكون هناك فوضى وارتباك يؤدي في النهاية إلى إنجاز سيء ثالثاً .</a:t>
            </a:r>
          </a:p>
          <a:p>
            <a:pPr algn="just"/>
            <a:r>
              <a:rPr lang="ar-IQ" dirty="0" smtClean="0"/>
              <a:t>2.	أن يكون برنامج الإدارة بالأهداف متكاملاً مع فلسفة الإدارة وسياستها وممارستها.</a:t>
            </a:r>
            <a:endParaRPr lang="ar-IQ" dirty="0"/>
          </a:p>
        </p:txBody>
      </p:sp>
    </p:spTree>
    <p:extLst>
      <p:ext uri="{BB962C8B-B14F-4D97-AF65-F5344CB8AC3E}">
        <p14:creationId xmlns:p14="http://schemas.microsoft.com/office/powerpoint/2010/main" val="14318150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809</Words>
  <Application>Microsoft Office PowerPoint</Application>
  <PresentationFormat>عرض على الشاشة (3:4)‏</PresentationFormat>
  <Paragraphs>61</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م 5 / مبادئ الإدارة العامة </vt:lpstr>
      <vt:lpstr>عرض تقديمي في PowerPoint</vt:lpstr>
      <vt:lpstr>نظرية النظام  System Theory</vt:lpstr>
      <vt:lpstr>عرض تقديمي في PowerPoint</vt:lpstr>
      <vt:lpstr>نظرية الإدارة بالأهداف Theory Management By Objectives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النظرية الموقفية  Contingency Theory</vt:lpstr>
      <vt:lpstr>عرض تقديمي في PowerPoint</vt:lpstr>
      <vt:lpstr>عرض تقديمي في PowerPoint</vt:lpstr>
      <vt:lpstr>عرض تقديمي في PowerPoint</vt:lpstr>
      <vt:lpstr>نظرية الإدارة اليابانية  Theory Japanese Management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مبادئ الإدارة العامة </dc:title>
  <dc:creator>mhamed</dc:creator>
  <cp:lastModifiedBy>mhamed</cp:lastModifiedBy>
  <cp:revision>35</cp:revision>
  <dcterms:created xsi:type="dcterms:W3CDTF">2019-12-17T15:45:09Z</dcterms:created>
  <dcterms:modified xsi:type="dcterms:W3CDTF">2019-12-27T11:39:01Z</dcterms:modified>
</cp:coreProperties>
</file>